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Kulim Park Light"/>
      <p:regular r:id="rId31"/>
      <p:bold r:id="rId32"/>
      <p:italic r:id="rId33"/>
      <p:boldItalic r:id="rId34"/>
    </p:embeddedFont>
    <p:embeddedFont>
      <p:font typeface="Kulim Park"/>
      <p:regular r:id="rId35"/>
      <p:bold r:id="rId36"/>
      <p:italic r:id="rId37"/>
      <p:boldItalic r:id="rId38"/>
    </p:embeddedFont>
    <p:embeddedFont>
      <p:font typeface="Kulim Park ExtraLight"/>
      <p:regular r:id="rId39"/>
      <p:bold r:id="rId40"/>
      <p:italic r:id="rId41"/>
      <p:boldItalic r:id="rId42"/>
    </p:embeddedFont>
    <p:embeddedFont>
      <p:font typeface="Kulim Park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ulimParkExtraLight-bold.fntdata"/><Relationship Id="rId20" Type="http://schemas.openxmlformats.org/officeDocument/2006/relationships/slide" Target="slides/slide16.xml"/><Relationship Id="rId42" Type="http://schemas.openxmlformats.org/officeDocument/2006/relationships/font" Target="fonts/KulimParkExtraLight-boldItalic.fntdata"/><Relationship Id="rId41" Type="http://schemas.openxmlformats.org/officeDocument/2006/relationships/font" Target="fonts/KulimParkExtraLight-italic.fntdata"/><Relationship Id="rId22" Type="http://schemas.openxmlformats.org/officeDocument/2006/relationships/slide" Target="slides/slide18.xml"/><Relationship Id="rId44" Type="http://schemas.openxmlformats.org/officeDocument/2006/relationships/font" Target="fonts/KulimParkSemiBold-bold.fntdata"/><Relationship Id="rId21" Type="http://schemas.openxmlformats.org/officeDocument/2006/relationships/slide" Target="slides/slide17.xml"/><Relationship Id="rId43" Type="http://schemas.openxmlformats.org/officeDocument/2006/relationships/font" Target="fonts/KulimParkSemiBold-regular.fntdata"/><Relationship Id="rId24" Type="http://schemas.openxmlformats.org/officeDocument/2006/relationships/slide" Target="slides/slide20.xml"/><Relationship Id="rId46" Type="http://schemas.openxmlformats.org/officeDocument/2006/relationships/font" Target="fonts/KulimParkSemiBold-boldItalic.fntdata"/><Relationship Id="rId23" Type="http://schemas.openxmlformats.org/officeDocument/2006/relationships/slide" Target="slides/slide19.xml"/><Relationship Id="rId45" Type="http://schemas.openxmlformats.org/officeDocument/2006/relationships/font" Target="fonts/KulimPark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KulimParkLigh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KulimParkLight-italic.fntdata"/><Relationship Id="rId10" Type="http://schemas.openxmlformats.org/officeDocument/2006/relationships/slide" Target="slides/slide6.xml"/><Relationship Id="rId32" Type="http://schemas.openxmlformats.org/officeDocument/2006/relationships/font" Target="fonts/KulimParkLight-bold.fntdata"/><Relationship Id="rId13" Type="http://schemas.openxmlformats.org/officeDocument/2006/relationships/slide" Target="slides/slide9.xml"/><Relationship Id="rId35" Type="http://schemas.openxmlformats.org/officeDocument/2006/relationships/font" Target="fonts/KulimPark-regular.fntdata"/><Relationship Id="rId12" Type="http://schemas.openxmlformats.org/officeDocument/2006/relationships/slide" Target="slides/slide8.xml"/><Relationship Id="rId34" Type="http://schemas.openxmlformats.org/officeDocument/2006/relationships/font" Target="fonts/KulimParkLight-boldItalic.fntdata"/><Relationship Id="rId15" Type="http://schemas.openxmlformats.org/officeDocument/2006/relationships/slide" Target="slides/slide11.xml"/><Relationship Id="rId37" Type="http://schemas.openxmlformats.org/officeDocument/2006/relationships/font" Target="fonts/KulimPark-italic.fntdata"/><Relationship Id="rId14" Type="http://schemas.openxmlformats.org/officeDocument/2006/relationships/slide" Target="slides/slide10.xml"/><Relationship Id="rId36" Type="http://schemas.openxmlformats.org/officeDocument/2006/relationships/font" Target="fonts/KulimPark-bold.fntdata"/><Relationship Id="rId17" Type="http://schemas.openxmlformats.org/officeDocument/2006/relationships/slide" Target="slides/slide13.xml"/><Relationship Id="rId39" Type="http://schemas.openxmlformats.org/officeDocument/2006/relationships/font" Target="fonts/KulimParkExtraLight-regular.fntdata"/><Relationship Id="rId16" Type="http://schemas.openxmlformats.org/officeDocument/2006/relationships/slide" Target="slides/slide12.xml"/><Relationship Id="rId38" Type="http://schemas.openxmlformats.org/officeDocument/2006/relationships/font" Target="fonts/KulimPark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4072eb35dc_5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4072eb35dc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06a3e54f0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06a3e54f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072eb35dc_4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072eb35dc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072eb35dc_4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072eb35dc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072eb35dc_4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4072eb35dc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072eb35dc_4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072eb35dc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072eb35dc_8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4072eb35dc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072eb35dc_4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072eb35dc_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06a3e54f0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06a3e54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072eb35dc_4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072eb35dc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072eb35dc_4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072eb35dc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06a3e54f0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06a3e54f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072eb35dc_4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072eb35dc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072eb35dc_4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072eb35dc_4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1facfd0ff_0_5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1facfd0ff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072eb35dc_4_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4072eb35dc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06a3e54f0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06a3e54f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 start off, let us take a look at one of the countries that has been featured in in our presentation and dataset.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Myanmar 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500"/>
              <a:t>What do we know about Myanmar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500"/>
              <a:t>It is from the southeast asia 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500"/>
              <a:t>Diverse countries with a lot of ethnic groups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500"/>
              <a:t>Common destination for Buddhists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However, we </a:t>
            </a:r>
            <a:r>
              <a:rPr lang="en" sz="1500"/>
              <a:t>believe that there are still a lot of aspects to improve for this country in terms of their people being heard in their needs.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06a3e54f0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06a3e54f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 would also like to give a bg about the 3 cities that are featured in Myanmar</a:t>
            </a:r>
            <a:endParaRPr sz="18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" sz="1800">
                <a:solidFill>
                  <a:schemeClr val="dk1"/>
                </a:solidFill>
              </a:rPr>
              <a:t>Yangon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06a3e54f0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06a3e54f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Mandalay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06a3e54f0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06a3e54f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Naypyitaw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Although there are a lot of good aspects in Myanmar </a:t>
            </a:r>
            <a:r>
              <a:rPr lang="en">
                <a:solidFill>
                  <a:schemeClr val="dk1"/>
                </a:solidFill>
              </a:rPr>
              <a:t>, we believe that there are still a lot of aspects to improve in terms of their people being heard in their needs.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072eb35dc_1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072eb35dc_1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In our presentation, the said 3 cities are highlighted in terms of its sales of supermarkets </a:t>
            </a: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which</a:t>
            </a: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 we believe plays an important role in these cities in terms of serving their people as </a:t>
            </a:r>
            <a:r>
              <a:rPr lang="en" sz="1800">
                <a:solidFill>
                  <a:srgbClr val="202124"/>
                </a:solidFill>
                <a:highlight>
                  <a:srgbClr val="FFFFFF"/>
                </a:highlight>
              </a:rPr>
              <a:t>supermarkets provide almost all the goods of daily and regular needs to the consumers under one roof.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chemeClr val="dk1"/>
                </a:solidFill>
                <a:highlight>
                  <a:srgbClr val="FFFFFF"/>
                </a:highlight>
              </a:rPr>
              <a:t>The growth of supermarkets in most populated cities are increasing and market competitions are also high. With this, Let’s take a look what we can learn from this on how other supermarkets / industries can also thrive today as we’ve tried different methods of analytics are presented.</a:t>
            </a:r>
            <a:endParaRPr sz="16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072eb35dc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072eb35d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406a3e54f0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406a3e54f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970" y="1"/>
            <a:ext cx="4099451" cy="5145755"/>
          </a:xfrm>
          <a:custGeom>
            <a:rect b="b" l="l" r="r" t="t"/>
            <a:pathLst>
              <a:path extrusionOk="0" h="2522429" w="2009535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416450" y="701175"/>
            <a:ext cx="4099500" cy="20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770809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3835223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770334" y="3039892"/>
            <a:ext cx="1906902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702900" y="4406300"/>
            <a:ext cx="7433400" cy="34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" name="Google Shape;84;p11"/>
          <p:cNvGrpSpPr/>
          <p:nvPr/>
        </p:nvGrpSpPr>
        <p:grpSpPr>
          <a:xfrm>
            <a:off x="7637092" y="0"/>
            <a:ext cx="1202103" cy="5143503"/>
            <a:chOff x="3475252" y="0"/>
            <a:chExt cx="1202103" cy="5143503"/>
          </a:xfrm>
        </p:grpSpPr>
        <p:sp>
          <p:nvSpPr>
            <p:cNvPr id="85" name="Google Shape;85;p11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699132" y="-1"/>
            <a:ext cx="1172563" cy="3572011"/>
          </a:xfrm>
          <a:custGeom>
            <a:rect b="b" l="l" r="r" t="t"/>
            <a:pathLst>
              <a:path extrusionOk="0" h="1750986" w="574786">
                <a:moveTo>
                  <a:pt x="308764" y="0"/>
                </a:moveTo>
                <a:lnTo>
                  <a:pt x="0" y="1750986"/>
                </a:lnTo>
                <a:lnTo>
                  <a:pt x="284240" y="1647520"/>
                </a:lnTo>
                <a:lnTo>
                  <a:pt x="5747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/>
          <p:nvPr/>
        </p:nvSpPr>
        <p:spPr>
          <a:xfrm>
            <a:off x="1763563" y="3445190"/>
            <a:ext cx="841902" cy="1699051"/>
          </a:xfrm>
          <a:custGeom>
            <a:rect b="b" l="l" r="r" t="t"/>
            <a:pathLst>
              <a:path extrusionOk="0" h="832868" w="412697">
                <a:moveTo>
                  <a:pt x="266023" y="832869"/>
                </a:moveTo>
                <a:lnTo>
                  <a:pt x="412697" y="0"/>
                </a:lnTo>
                <a:lnTo>
                  <a:pt x="128457" y="103466"/>
                </a:lnTo>
                <a:lnTo>
                  <a:pt x="0" y="8328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698180" y="3039902"/>
            <a:ext cx="1907741" cy="936717"/>
          </a:xfrm>
          <a:custGeom>
            <a:rect b="b" l="l" r="r" t="t"/>
            <a:pathLst>
              <a:path extrusionOk="0" h="459175" w="935167">
                <a:moveTo>
                  <a:pt x="935167" y="198758"/>
                </a:moveTo>
                <a:lnTo>
                  <a:pt x="220012" y="459176"/>
                </a:lnTo>
                <a:lnTo>
                  <a:pt x="0" y="260417"/>
                </a:lnTo>
                <a:lnTo>
                  <a:pt x="71538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2"/>
          <p:cNvSpPr/>
          <p:nvPr/>
        </p:nvSpPr>
        <p:spPr>
          <a:xfrm>
            <a:off x="-9" y="-1"/>
            <a:ext cx="2026379" cy="5145755"/>
          </a:xfrm>
          <a:custGeom>
            <a:rect b="b" l="l" r="r" t="t"/>
            <a:pathLst>
              <a:path extrusionOk="0" h="2522429" w="993323">
                <a:moveTo>
                  <a:pt x="562408" y="1949978"/>
                </a:moveTo>
                <a:lnTo>
                  <a:pt x="342396" y="1751220"/>
                </a:lnTo>
                <a:lnTo>
                  <a:pt x="342864" y="1750986"/>
                </a:lnTo>
                <a:lnTo>
                  <a:pt x="651627" y="0"/>
                </a:lnTo>
                <a:lnTo>
                  <a:pt x="0" y="0"/>
                </a:lnTo>
                <a:lnTo>
                  <a:pt x="0" y="2522429"/>
                </a:lnTo>
                <a:lnTo>
                  <a:pt x="864866" y="2522429"/>
                </a:lnTo>
                <a:lnTo>
                  <a:pt x="993323" y="179302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alf">
  <p:cSld name="BLANK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-970" y="1"/>
            <a:ext cx="4099451" cy="5145755"/>
          </a:xfrm>
          <a:custGeom>
            <a:rect b="b" l="l" r="r" t="t"/>
            <a:pathLst>
              <a:path extrusionOk="0" h="2522429" w="2009535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2763221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3827634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2762745" y="3039892"/>
            <a:ext cx="1906902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accent6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02900" y="4075901"/>
            <a:ext cx="5026200" cy="3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>
            <a:off x="6997544" y="7"/>
            <a:ext cx="2146445" cy="5145755"/>
          </a:xfrm>
          <a:custGeom>
            <a:rect b="b" l="l" r="r" t="t"/>
            <a:pathLst>
              <a:path extrusionOk="0" h="2522429" w="1052179">
                <a:moveTo>
                  <a:pt x="290547" y="0"/>
                </a:moveTo>
                <a:lnTo>
                  <a:pt x="0" y="1647520"/>
                </a:lnTo>
                <a:lnTo>
                  <a:pt x="430681" y="1490802"/>
                </a:lnTo>
                <a:lnTo>
                  <a:pt x="650693" y="1689560"/>
                </a:lnTo>
                <a:lnTo>
                  <a:pt x="650693" y="1689560"/>
                </a:lnTo>
                <a:lnTo>
                  <a:pt x="503785" y="2522429"/>
                </a:lnTo>
                <a:lnTo>
                  <a:pt x="1052180" y="2522429"/>
                </a:lnTo>
                <a:lnTo>
                  <a:pt x="105218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6427799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82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7492217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19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6426846" y="3039892"/>
            <a:ext cx="1907388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80" y="21600"/>
                </a:lnTo>
                <a:lnTo>
                  <a:pt x="0" y="12250"/>
                </a:lnTo>
                <a:lnTo>
                  <a:pt x="16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4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15075" y="605875"/>
            <a:ext cx="39990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 SemiBold"/>
              <a:buChar char="▸"/>
              <a:defRPr>
                <a:solidFill>
                  <a:schemeClr val="accent6"/>
                </a:solidFill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 SemiBold"/>
              <a:buChar char="▹"/>
              <a:defRPr>
                <a:solidFill>
                  <a:schemeClr val="accent6"/>
                </a:solidFill>
                <a:latin typeface="Kulim Park SemiBold"/>
                <a:ea typeface="Kulim Park SemiBold"/>
                <a:cs typeface="Kulim Park SemiBold"/>
                <a:sym typeface="Kulim Park SemiBold"/>
              </a:defRPr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 SemiBold"/>
              <a:buChar char="■"/>
              <a:defRPr>
                <a:solidFill>
                  <a:schemeClr val="accent6"/>
                </a:solidFill>
                <a:latin typeface="Kulim Park SemiBold"/>
                <a:ea typeface="Kulim Park SemiBold"/>
                <a:cs typeface="Kulim Park SemiBold"/>
                <a:sym typeface="Kulim Park SemiBold"/>
              </a:defRPr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 SemiBold"/>
              <a:buChar char="●"/>
              <a:defRPr>
                <a:solidFill>
                  <a:schemeClr val="accent6"/>
                </a:solidFill>
                <a:latin typeface="Kulim Park SemiBold"/>
                <a:ea typeface="Kulim Park SemiBold"/>
                <a:cs typeface="Kulim Park SemiBold"/>
                <a:sym typeface="Kulim Park SemiBold"/>
              </a:defRPr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 SemiBold"/>
              <a:buChar char="○"/>
              <a:defRPr>
                <a:solidFill>
                  <a:schemeClr val="accent6"/>
                </a:solidFill>
                <a:latin typeface="Kulim Park SemiBold"/>
                <a:ea typeface="Kulim Park SemiBold"/>
                <a:cs typeface="Kulim Park SemiBold"/>
                <a:sym typeface="Kulim Park SemiBold"/>
              </a:defRPr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 SemiBold"/>
              <a:buChar char="■"/>
              <a:defRPr>
                <a:solidFill>
                  <a:schemeClr val="accent6"/>
                </a:solidFill>
                <a:latin typeface="Kulim Park SemiBold"/>
                <a:ea typeface="Kulim Park SemiBold"/>
                <a:cs typeface="Kulim Park SemiBold"/>
                <a:sym typeface="Kulim Park SemiBold"/>
              </a:defRPr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 SemiBold"/>
              <a:buChar char="●"/>
              <a:defRPr>
                <a:solidFill>
                  <a:schemeClr val="accent6"/>
                </a:solidFill>
                <a:latin typeface="Kulim Park SemiBold"/>
                <a:ea typeface="Kulim Park SemiBold"/>
                <a:cs typeface="Kulim Park SemiBold"/>
                <a:sym typeface="Kulim Park SemiBold"/>
              </a:defRPr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Kulim Park SemiBold"/>
              <a:buChar char="○"/>
              <a:defRPr>
                <a:solidFill>
                  <a:schemeClr val="accent6"/>
                </a:solidFill>
                <a:latin typeface="Kulim Park SemiBold"/>
                <a:ea typeface="Kulim Park SemiBold"/>
                <a:cs typeface="Kulim Park SemiBold"/>
                <a:sym typeface="Kulim Park SemiBold"/>
              </a:defRPr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Clr>
                <a:schemeClr val="accent6"/>
              </a:buClr>
              <a:buSzPts val="2400"/>
              <a:buFont typeface="Kulim Park SemiBold"/>
              <a:buChar char="■"/>
              <a:defRPr>
                <a:solidFill>
                  <a:schemeClr val="accent6"/>
                </a:solidFill>
                <a:latin typeface="Kulim Park SemiBold"/>
                <a:ea typeface="Kulim Park SemiBold"/>
                <a:cs typeface="Kulim Park SemiBold"/>
                <a:sym typeface="Kulim Park SemiBo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970" y="1"/>
            <a:ext cx="4099451" cy="5145755"/>
          </a:xfrm>
          <a:custGeom>
            <a:rect b="b" l="l" r="r" t="t"/>
            <a:pathLst>
              <a:path extrusionOk="0" h="2522429" w="2009535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2770809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3835223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2770334" y="3039892"/>
            <a:ext cx="1906902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6702144" y="6"/>
            <a:ext cx="2441849" cy="5145755"/>
          </a:xfrm>
          <a:custGeom>
            <a:rect b="b" l="l" r="r" t="t"/>
            <a:pathLst>
              <a:path extrusionOk="0" h="2522429" w="1196985">
                <a:moveTo>
                  <a:pt x="359680" y="0"/>
                </a:moveTo>
                <a:lnTo>
                  <a:pt x="0" y="2037095"/>
                </a:lnTo>
                <a:lnTo>
                  <a:pt x="263687" y="1931527"/>
                </a:lnTo>
                <a:lnTo>
                  <a:pt x="405224" y="2059283"/>
                </a:lnTo>
                <a:lnTo>
                  <a:pt x="317639" y="2522429"/>
                </a:lnTo>
                <a:lnTo>
                  <a:pt x="1196986" y="2522429"/>
                </a:lnTo>
                <a:lnTo>
                  <a:pt x="11969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6327842" y="0"/>
            <a:ext cx="1202103" cy="5143503"/>
            <a:chOff x="3475252" y="0"/>
            <a:chExt cx="1202103" cy="5143503"/>
          </a:xfrm>
        </p:grpSpPr>
        <p:sp>
          <p:nvSpPr>
            <p:cNvPr id="35" name="Google Shape;35;p5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325375" y="836000"/>
            <a:ext cx="425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325375" y="1353949"/>
            <a:ext cx="4256100" cy="15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-970" y="1"/>
            <a:ext cx="4099451" cy="5145755"/>
          </a:xfrm>
          <a:custGeom>
            <a:rect b="b" l="l" r="r" t="t"/>
            <a:pathLst>
              <a:path extrusionOk="0" h="2522429" w="2009535">
                <a:moveTo>
                  <a:pt x="1578387" y="1949978"/>
                </a:moveTo>
                <a:lnTo>
                  <a:pt x="1358608" y="1751220"/>
                </a:lnTo>
                <a:lnTo>
                  <a:pt x="1358842" y="1750986"/>
                </a:lnTo>
                <a:lnTo>
                  <a:pt x="1667606" y="0"/>
                </a:lnTo>
                <a:lnTo>
                  <a:pt x="0" y="0"/>
                </a:lnTo>
                <a:lnTo>
                  <a:pt x="0" y="2522429"/>
                </a:lnTo>
                <a:lnTo>
                  <a:pt x="1880844" y="2522429"/>
                </a:lnTo>
                <a:lnTo>
                  <a:pt x="2009535" y="179302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2770809" y="0"/>
            <a:ext cx="1172070" cy="3570426"/>
          </a:xfrm>
          <a:custGeom>
            <a:rect b="b" l="l" r="r" t="t"/>
            <a:pathLst>
              <a:path extrusionOk="0" h="21600" w="21600">
                <a:moveTo>
                  <a:pt x="11603" y="0"/>
                </a:moveTo>
                <a:lnTo>
                  <a:pt x="0" y="21600"/>
                </a:lnTo>
                <a:lnTo>
                  <a:pt x="10690" y="20324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3835223" y="3445179"/>
            <a:ext cx="841968" cy="1698300"/>
          </a:xfrm>
          <a:custGeom>
            <a:rect b="b" l="l" r="r" t="t"/>
            <a:pathLst>
              <a:path extrusionOk="0" h="21600" w="21600">
                <a:moveTo>
                  <a:pt x="13915" y="21600"/>
                </a:moveTo>
                <a:lnTo>
                  <a:pt x="21600" y="0"/>
                </a:lnTo>
                <a:lnTo>
                  <a:pt x="6732" y="268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2770334" y="3039892"/>
            <a:ext cx="1906902" cy="936306"/>
          </a:xfrm>
          <a:custGeom>
            <a:rect b="b" l="l" r="r" t="t"/>
            <a:pathLst>
              <a:path extrusionOk="0" h="21600" w="21600">
                <a:moveTo>
                  <a:pt x="21600" y="9350"/>
                </a:moveTo>
                <a:lnTo>
                  <a:pt x="5076" y="21600"/>
                </a:lnTo>
                <a:lnTo>
                  <a:pt x="0" y="12250"/>
                </a:lnTo>
                <a:lnTo>
                  <a:pt x="1651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6702144" y="6"/>
            <a:ext cx="2441849" cy="5145755"/>
          </a:xfrm>
          <a:custGeom>
            <a:rect b="b" l="l" r="r" t="t"/>
            <a:pathLst>
              <a:path extrusionOk="0" h="2522429" w="1196985">
                <a:moveTo>
                  <a:pt x="359680" y="0"/>
                </a:moveTo>
                <a:lnTo>
                  <a:pt x="0" y="2037095"/>
                </a:lnTo>
                <a:lnTo>
                  <a:pt x="263687" y="1931527"/>
                </a:lnTo>
                <a:lnTo>
                  <a:pt x="405224" y="2059283"/>
                </a:lnTo>
                <a:lnTo>
                  <a:pt x="317639" y="2522429"/>
                </a:lnTo>
                <a:lnTo>
                  <a:pt x="1196986" y="2522429"/>
                </a:lnTo>
                <a:lnTo>
                  <a:pt x="11969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oogle Shape;48;p7"/>
          <p:cNvGrpSpPr/>
          <p:nvPr/>
        </p:nvGrpSpPr>
        <p:grpSpPr>
          <a:xfrm>
            <a:off x="6327842" y="0"/>
            <a:ext cx="1202103" cy="5143503"/>
            <a:chOff x="3475252" y="0"/>
            <a:chExt cx="1202103" cy="5143503"/>
          </a:xfrm>
        </p:grpSpPr>
        <p:sp>
          <p:nvSpPr>
            <p:cNvPr id="49" name="Google Shape;49;p7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626700" y="1430150"/>
            <a:ext cx="2465100" cy="3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3437676" y="1430150"/>
            <a:ext cx="2465100" cy="322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7637092" y="0"/>
            <a:ext cx="1202103" cy="5143503"/>
            <a:chOff x="3475252" y="0"/>
            <a:chExt cx="1202103" cy="5143503"/>
          </a:xfrm>
        </p:grpSpPr>
        <p:sp>
          <p:nvSpPr>
            <p:cNvPr id="58" name="Google Shape;58;p8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8"/>
          <p:cNvSpPr txBox="1"/>
          <p:nvPr>
            <p:ph type="title"/>
          </p:nvPr>
        </p:nvSpPr>
        <p:spPr>
          <a:xfrm>
            <a:off x="626700" y="836000"/>
            <a:ext cx="6529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626600" y="1430150"/>
            <a:ext cx="2034000" cy="32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2874224" y="1430150"/>
            <a:ext cx="2034000" cy="32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4" name="Google Shape;64;p8"/>
          <p:cNvSpPr txBox="1"/>
          <p:nvPr>
            <p:ph idx="3" type="body"/>
          </p:nvPr>
        </p:nvSpPr>
        <p:spPr>
          <a:xfrm>
            <a:off x="5121848" y="1430150"/>
            <a:ext cx="2034000" cy="32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6702144" y="6"/>
            <a:ext cx="2441849" cy="5145755"/>
          </a:xfrm>
          <a:custGeom>
            <a:rect b="b" l="l" r="r" t="t"/>
            <a:pathLst>
              <a:path extrusionOk="0" h="2522429" w="1196985">
                <a:moveTo>
                  <a:pt x="359680" y="0"/>
                </a:moveTo>
                <a:lnTo>
                  <a:pt x="0" y="2037095"/>
                </a:lnTo>
                <a:lnTo>
                  <a:pt x="263687" y="1931527"/>
                </a:lnTo>
                <a:lnTo>
                  <a:pt x="405224" y="2059283"/>
                </a:lnTo>
                <a:lnTo>
                  <a:pt x="317639" y="2522429"/>
                </a:lnTo>
                <a:lnTo>
                  <a:pt x="1196986" y="2522429"/>
                </a:lnTo>
                <a:lnTo>
                  <a:pt x="11969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" name="Google Shape;68;p9"/>
          <p:cNvGrpSpPr/>
          <p:nvPr/>
        </p:nvGrpSpPr>
        <p:grpSpPr>
          <a:xfrm>
            <a:off x="6327842" y="0"/>
            <a:ext cx="1202103" cy="5143503"/>
            <a:chOff x="3475252" y="0"/>
            <a:chExt cx="1202103" cy="5143503"/>
          </a:xfrm>
        </p:grpSpPr>
        <p:sp>
          <p:nvSpPr>
            <p:cNvPr id="69" name="Google Shape;69;p9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" name="Google Shape;72;p9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Wide">
  <p:cSld name="TITLE_ONL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0"/>
          <p:cNvGrpSpPr/>
          <p:nvPr/>
        </p:nvGrpSpPr>
        <p:grpSpPr>
          <a:xfrm>
            <a:off x="7637092" y="0"/>
            <a:ext cx="1202103" cy="5143503"/>
            <a:chOff x="3475252" y="0"/>
            <a:chExt cx="1202103" cy="5143503"/>
          </a:xfrm>
        </p:grpSpPr>
        <p:sp>
          <p:nvSpPr>
            <p:cNvPr id="76" name="Google Shape;76;p10"/>
            <p:cNvSpPr/>
            <p:nvPr/>
          </p:nvSpPr>
          <p:spPr>
            <a:xfrm>
              <a:off x="3475252" y="0"/>
              <a:ext cx="1109160" cy="4303854"/>
            </a:xfrm>
            <a:custGeom>
              <a:rect b="b" l="l" r="r" t="t"/>
              <a:pathLst>
                <a:path extrusionOk="0" h="21600" w="21600">
                  <a:moveTo>
                    <a:pt x="14802" y="0"/>
                  </a:moveTo>
                  <a:lnTo>
                    <a:pt x="21600" y="0"/>
                  </a:lnTo>
                  <a:lnTo>
                    <a:pt x="7262" y="2091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4150099" y="4199096"/>
              <a:ext cx="527256" cy="944406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6322" y="3115"/>
                  </a:lnTo>
                  <a:lnTo>
                    <a:pt x="21600" y="0"/>
                  </a:lnTo>
                  <a:lnTo>
                    <a:pt x="14283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3475252" y="3938588"/>
              <a:ext cx="1202040" cy="626238"/>
            </a:xfrm>
            <a:custGeom>
              <a:rect b="b" l="l" r="r" t="t"/>
              <a:pathLst>
                <a:path extrusionOk="0" h="21600" w="21600">
                  <a:moveTo>
                    <a:pt x="0" y="12599"/>
                  </a:moveTo>
                  <a:lnTo>
                    <a:pt x="16414" y="0"/>
                  </a:lnTo>
                  <a:lnTo>
                    <a:pt x="21600" y="8985"/>
                  </a:lnTo>
                  <a:lnTo>
                    <a:pt x="5186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10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sz="32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sz="32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sz="32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sz="32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sz="32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sz="32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sz="32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sz="32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Kulim Park"/>
              <a:buNone/>
              <a:defRPr b="1" sz="32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Kulim Park Light"/>
              <a:buChar char="▸"/>
              <a:defRPr sz="24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Kulim Park Light"/>
              <a:buChar char="▹"/>
              <a:defRPr sz="24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Kulim Park Light"/>
              <a:buChar char="■"/>
              <a:defRPr sz="24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 Light"/>
              <a:buChar char="●"/>
              <a:defRPr sz="24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 Light"/>
              <a:buChar char="○"/>
              <a:defRPr sz="24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 Light"/>
              <a:buChar char="■"/>
              <a:defRPr sz="24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 Light"/>
              <a:buChar char="●"/>
              <a:defRPr sz="24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ulim Park Light"/>
              <a:buChar char="○"/>
              <a:defRPr sz="24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Kulim Park Light"/>
              <a:buChar char="■"/>
              <a:defRPr sz="24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3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 algn="r">
              <a:buNone/>
              <a:defRPr b="1" sz="13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 algn="r">
              <a:buNone/>
              <a:defRPr b="1" sz="13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 algn="r">
              <a:buNone/>
              <a:defRPr b="1" sz="13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 algn="r">
              <a:buNone/>
              <a:defRPr b="1" sz="13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 algn="r">
              <a:buNone/>
              <a:defRPr b="1" sz="13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 algn="r">
              <a:buNone/>
              <a:defRPr b="1" sz="13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 algn="r">
              <a:buNone/>
              <a:defRPr b="1" sz="13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 algn="r">
              <a:buNone/>
              <a:defRPr b="1" sz="13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datasets/aungpyaeap/supermarket-sales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ctrTitle"/>
          </p:nvPr>
        </p:nvSpPr>
        <p:spPr>
          <a:xfrm>
            <a:off x="4416450" y="701175"/>
            <a:ext cx="4099500" cy="20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Supermarket Sales</a:t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/>
          </a:blip>
          <a:srcRect b="0" l="21780" r="21780" t="0"/>
          <a:stretch/>
        </p:blipFill>
        <p:spPr>
          <a:xfrm>
            <a:off x="0" y="0"/>
            <a:ext cx="4097520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0218" y="21600"/>
                </a:lnTo>
                <a:lnTo>
                  <a:pt x="21600" y="15354"/>
                </a:lnTo>
                <a:lnTo>
                  <a:pt x="16966" y="16698"/>
                </a:lnTo>
                <a:lnTo>
                  <a:pt x="14603" y="14996"/>
                </a:lnTo>
                <a:lnTo>
                  <a:pt x="14607" y="14994"/>
                </a:lnTo>
                <a:lnTo>
                  <a:pt x="1792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6" name="Google Shape;106;p14"/>
          <p:cNvSpPr txBox="1"/>
          <p:nvPr/>
        </p:nvSpPr>
        <p:spPr>
          <a:xfrm>
            <a:off x="4813050" y="2974025"/>
            <a:ext cx="3965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Kulim Park ExtraLight"/>
                <a:ea typeface="Kulim Park ExtraLight"/>
                <a:cs typeface="Kulim Park ExtraLight"/>
                <a:sym typeface="Kulim Park ExtraLight"/>
              </a:rPr>
              <a:t>Room 12</a:t>
            </a:r>
            <a:endParaRPr sz="2000"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ulim Park ExtraLight"/>
                <a:ea typeface="Kulim Park ExtraLight"/>
                <a:cs typeface="Kulim Park ExtraLight"/>
                <a:sym typeface="Kulim Park ExtraLight"/>
              </a:rPr>
              <a:t>Rainier N</a:t>
            </a:r>
            <a:endParaRPr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ulim Park ExtraLight"/>
                <a:ea typeface="Kulim Park ExtraLight"/>
                <a:cs typeface="Kulim Park ExtraLight"/>
                <a:sym typeface="Kulim Park ExtraLight"/>
              </a:rPr>
              <a:t>Mayank Pratap S</a:t>
            </a:r>
            <a:endParaRPr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ulim Park ExtraLight"/>
                <a:ea typeface="Kulim Park ExtraLight"/>
                <a:cs typeface="Kulim Park ExtraLight"/>
                <a:sym typeface="Kulim Park ExtraLight"/>
              </a:rPr>
              <a:t>Sophia J</a:t>
            </a:r>
            <a:endParaRPr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ulim Park ExtraLight"/>
                <a:ea typeface="Kulim Park ExtraLight"/>
                <a:cs typeface="Kulim Park ExtraLight"/>
                <a:sym typeface="Kulim Park ExtraLight"/>
              </a:rPr>
              <a:t>Abhaya Chetna J</a:t>
            </a:r>
            <a:endParaRPr>
              <a:latin typeface="Kulim Park ExtraLight"/>
              <a:ea typeface="Kulim Park ExtraLight"/>
              <a:cs typeface="Kulim Park ExtraLight"/>
              <a:sym typeface="Kulim Park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784750" y="898548"/>
            <a:ext cx="5276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contains information about the following: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Branch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City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Customer Type 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Gender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Product Line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Date and Time of purchase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Method of Payment 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Price details and Ratings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b="0" l="26275" r="26270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702898" y="735575"/>
            <a:ext cx="2997259" cy="442051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90"/>
                  </a:srgbClr>
                </a:solidFill>
                <a:latin typeface="Kulim Park"/>
              </a:rPr>
              <a:t>2</a:t>
            </a:r>
          </a:p>
        </p:txBody>
      </p:sp>
      <p:sp>
        <p:nvSpPr>
          <p:cNvPr id="183" name="Google Shape;183;p24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CHARTS &amp; INSIGHTS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b="0" l="38268" r="38268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supermarkets are the busiest? </a:t>
            </a:r>
            <a:endParaRPr/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34701" r="34701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150" y="1578600"/>
            <a:ext cx="4363200" cy="30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payment method is most used?</a:t>
            </a:r>
            <a:endParaRPr/>
          </a:p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34701" r="34701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75" y="1460850"/>
            <a:ext cx="4778065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626700" y="836000"/>
            <a:ext cx="59097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days are most profitable for the supermarket?</a:t>
            </a:r>
            <a:endParaRPr/>
          </a:p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34701" r="34701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00" y="1743700"/>
            <a:ext cx="3854650" cy="30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626700" y="836000"/>
            <a:ext cx="4934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product lines sold the most?</a:t>
            </a:r>
            <a:endParaRPr/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b="0" l="34701" r="34701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7100"/>
            <a:ext cx="4738151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626700" y="836000"/>
            <a:ext cx="4934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branch had the greatest gross income?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 rotWithShape="1">
          <a:blip r:embed="rId3">
            <a:alphaModFix/>
          </a:blip>
          <a:srcRect b="0" l="34701" r="34701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650" y="1636475"/>
            <a:ext cx="4035925" cy="27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626700" y="584225"/>
            <a:ext cx="4934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insights</a:t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 b="0" l="34701" r="34701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75" y="1255238"/>
            <a:ext cx="1931250" cy="12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450" y="1255250"/>
            <a:ext cx="2889925" cy="9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075" y="2563675"/>
            <a:ext cx="1616433" cy="1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4299" y="2563675"/>
            <a:ext cx="1840300" cy="22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8">
            <a:alphaModFix/>
          </a:blip>
          <a:srcRect b="0" l="10168" r="0" t="0"/>
          <a:stretch/>
        </p:blipFill>
        <p:spPr>
          <a:xfrm>
            <a:off x="4089412" y="2676300"/>
            <a:ext cx="2192525" cy="18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Encountered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Data is likely fabricated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Some initial questions lead to uninteresting answers</a:t>
            </a:r>
            <a:endParaRPr/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b="0" l="13154" r="39391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/>
        </p:nvSpPr>
        <p:spPr>
          <a:xfrm>
            <a:off x="702898" y="735575"/>
            <a:ext cx="2921698" cy="44708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90"/>
                  </a:srgbClr>
                </a:solidFill>
                <a:latin typeface="Kulim Park"/>
              </a:rPr>
              <a:t>3</a:t>
            </a:r>
          </a:p>
        </p:txBody>
      </p:sp>
      <p:sp>
        <p:nvSpPr>
          <p:cNvPr id="250" name="Google Shape;250;p32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 rotWithShape="1">
          <a:blip r:embed="rId3">
            <a:alphaModFix/>
          </a:blip>
          <a:srcRect b="0" l="36106" r="36103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702898" y="735575"/>
            <a:ext cx="1750500" cy="4407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90"/>
                  </a:srgbClr>
                </a:solidFill>
                <a:latin typeface="Kulim Park"/>
              </a:rPr>
              <a:t>1</a:t>
            </a:r>
          </a:p>
        </p:txBody>
      </p:sp>
      <p:sp>
        <p:nvSpPr>
          <p:cNvPr id="112" name="Google Shape;112;p15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36086" r="36089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did it:</a:t>
            </a:r>
            <a:endParaRPr/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Used the knowledge from the recent Nueda sessions.</a:t>
            </a:r>
            <a:br>
              <a:rPr lang="en"/>
            </a:br>
            <a:endParaRPr sz="1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ulim Park ExtraLight"/>
              <a:buChar char="-"/>
            </a:pPr>
            <a:r>
              <a:rPr lang="en" sz="2000">
                <a:latin typeface="Kulim Park ExtraLight"/>
                <a:ea typeface="Kulim Park ExtraLight"/>
                <a:cs typeface="Kulim Park ExtraLight"/>
                <a:sym typeface="Kulim Park ExtraLight"/>
              </a:rPr>
              <a:t>Data Cleaning </a:t>
            </a:r>
            <a:endParaRPr sz="2000"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ulim Park ExtraLight"/>
              <a:buChar char="-"/>
            </a:pPr>
            <a:r>
              <a:rPr lang="en" sz="2000">
                <a:latin typeface="Kulim Park ExtraLight"/>
                <a:ea typeface="Kulim Park ExtraLight"/>
                <a:cs typeface="Kulim Park ExtraLight"/>
                <a:sym typeface="Kulim Park ExtraLight"/>
              </a:rPr>
              <a:t>Data Analysis</a:t>
            </a:r>
            <a:r>
              <a:rPr lang="en" sz="2000">
                <a:latin typeface="Kulim Park ExtraLight"/>
                <a:ea typeface="Kulim Park ExtraLight"/>
                <a:cs typeface="Kulim Park ExtraLight"/>
                <a:sym typeface="Kulim Park ExtraLight"/>
              </a:rPr>
              <a:t> </a:t>
            </a:r>
            <a:endParaRPr sz="2000"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Kulim Park ExtraLight"/>
              <a:buChar char="-"/>
            </a:pPr>
            <a:r>
              <a:rPr lang="en" sz="2000">
                <a:latin typeface="Kulim Park ExtraLight"/>
                <a:ea typeface="Kulim Park ExtraLight"/>
                <a:cs typeface="Kulim Park ExtraLight"/>
                <a:sym typeface="Kulim Park ExtraLight"/>
              </a:rPr>
              <a:t>Data Visualization</a:t>
            </a:r>
            <a:endParaRPr sz="2000"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4572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latin typeface="Kulim Park ExtraLight"/>
                <a:ea typeface="Kulim Park ExtraLight"/>
                <a:cs typeface="Kulim Park ExtraLight"/>
                <a:sym typeface="Kulim Park ExtraLight"/>
              </a:rPr>
              <a:t>Using Pandas, Numpy, Matplotlib, etc</a:t>
            </a:r>
            <a:r>
              <a:rPr lang="en" sz="1400">
                <a:latin typeface="Kulim Park ExtraLight"/>
                <a:ea typeface="Kulim Park ExtraLight"/>
                <a:cs typeface="Kulim Park ExtraLight"/>
                <a:sym typeface="Kulim Park ExtraLight"/>
              </a:rPr>
              <a:t>.</a:t>
            </a:r>
            <a:endParaRPr sz="1400"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>
              <a:latin typeface="Kulim Park ExtraLight"/>
              <a:ea typeface="Kulim Park ExtraLight"/>
              <a:cs typeface="Kulim Park ExtraLight"/>
              <a:sym typeface="Kulim Park ExtraLight"/>
            </a:endParaRPr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34201" r="34204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looks like!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Show code now!</a:t>
            </a:r>
            <a:endParaRPr sz="1400">
              <a:latin typeface="Kulim Park ExtraLight"/>
              <a:ea typeface="Kulim Park ExtraLight"/>
              <a:cs typeface="Kulim Park ExtraLight"/>
              <a:sym typeface="Kulim Park ExtraLight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000">
              <a:latin typeface="Kulim Park ExtraLight"/>
              <a:ea typeface="Kulim Park ExtraLight"/>
              <a:cs typeface="Kulim Park ExtraLight"/>
              <a:sym typeface="Kulim Park ExtraLight"/>
            </a:endParaRPr>
          </a:p>
        </p:txBody>
      </p:sp>
      <p:sp>
        <p:nvSpPr>
          <p:cNvPr id="266" name="Google Shape;266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 rotWithShape="1">
          <a:blip r:embed="rId3">
            <a:alphaModFix/>
          </a:blip>
          <a:srcRect b="0" l="34201" r="34204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>
            <a:off x="702898" y="735575"/>
            <a:ext cx="3205052" cy="4407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B6AB1">
                    <a:alpha val="47490"/>
                  </a:srgbClr>
                </a:solidFill>
                <a:latin typeface="Kulim Park"/>
              </a:rPr>
              <a:t>4</a:t>
            </a:r>
          </a:p>
        </p:txBody>
      </p:sp>
      <p:sp>
        <p:nvSpPr>
          <p:cNvPr id="273" name="Google Shape;273;p35"/>
          <p:cNvSpPr txBox="1"/>
          <p:nvPr>
            <p:ph type="ctrTitle"/>
          </p:nvPr>
        </p:nvSpPr>
        <p:spPr>
          <a:xfrm>
            <a:off x="702900" y="3004250"/>
            <a:ext cx="5026200" cy="1050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&amp; CONCLUSION</a:t>
            </a:r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/>
          </a:blip>
          <a:srcRect b="0" l="36086" r="36089" t="0"/>
          <a:stretch/>
        </p:blipFill>
        <p:spPr>
          <a:xfrm>
            <a:off x="6998515" y="0"/>
            <a:ext cx="2145474" cy="5143500"/>
          </a:xfrm>
          <a:custGeom>
            <a:rect b="b" l="l" r="r" t="t"/>
            <a:pathLst>
              <a:path extrusionOk="0" h="21600" w="21600">
                <a:moveTo>
                  <a:pt x="5963" y="0"/>
                </a:moveTo>
                <a:lnTo>
                  <a:pt x="0" y="14108"/>
                </a:lnTo>
                <a:lnTo>
                  <a:pt x="8840" y="12766"/>
                </a:lnTo>
                <a:lnTo>
                  <a:pt x="13359" y="14468"/>
                </a:lnTo>
                <a:lnTo>
                  <a:pt x="1034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5963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626700" y="836000"/>
            <a:ext cx="6529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388700" y="1466950"/>
            <a:ext cx="6206700" cy="32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lang="en" sz="1900"/>
              <a:t>Data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▹"/>
            </a:pPr>
            <a:r>
              <a:rPr lang="en" sz="1900"/>
              <a:t>Look at what people have already done (Kaggle).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▹"/>
            </a:pPr>
            <a:r>
              <a:rPr lang="en" sz="1900"/>
              <a:t>Try to do more analysis with respect to Date and time.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▸"/>
            </a:pPr>
            <a:r>
              <a:rPr lang="en" sz="1900"/>
              <a:t>Supermarkets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▹"/>
            </a:pPr>
            <a:r>
              <a:rPr lang="en" sz="1900"/>
              <a:t>Prioritization on most profitable product types (i.e. in promotions)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81" name="Google Shape;281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626700" y="836000"/>
            <a:ext cx="6529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160100" y="1466950"/>
            <a:ext cx="6206700" cy="32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Kulim Park"/>
                <a:ea typeface="Kulim Park"/>
                <a:cs typeface="Kulim Park"/>
                <a:sym typeface="Kulim Park"/>
              </a:rPr>
              <a:t>Analysis of Supermarket Sales</a:t>
            </a:r>
            <a:endParaRPr b="1" sz="2400">
              <a:solidFill>
                <a:schemeClr val="accent3"/>
              </a:solidFill>
              <a:latin typeface="Kulim Park"/>
              <a:ea typeface="Kulim Park"/>
              <a:cs typeface="Kulim Park"/>
              <a:sym typeface="Kulim Par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Business Understanding - Laying down context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Question/Hypothesis - What do we want to know?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Data Preparation - Data Cleaning, Data Exploration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Data Analysis - Grouping datasets, Comparisons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Data Visualization - Charts, 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Insights - What does the data tell us?</a:t>
            </a:r>
            <a:endParaRPr/>
          </a:p>
        </p:txBody>
      </p:sp>
      <p:sp>
        <p:nvSpPr>
          <p:cNvPr id="288" name="Google Shape;288;p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idx="4294967295" type="ctrTitle"/>
          </p:nvPr>
        </p:nvSpPr>
        <p:spPr>
          <a:xfrm>
            <a:off x="4003375" y="821350"/>
            <a:ext cx="4961400" cy="3126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accent4"/>
                </a:solidFill>
              </a:rPr>
              <a:t>Question and Answers! </a:t>
            </a:r>
            <a:endParaRPr sz="7600">
              <a:solidFill>
                <a:schemeClr val="accent4"/>
              </a:solidFill>
            </a:endParaRPr>
          </a:p>
        </p:txBody>
      </p:sp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3">
            <a:alphaModFix/>
          </a:blip>
          <a:srcRect b="0" l="23447" r="23442" t="0"/>
          <a:stretch/>
        </p:blipFill>
        <p:spPr>
          <a:xfrm>
            <a:off x="0" y="0"/>
            <a:ext cx="4097520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0218" y="21600"/>
                </a:lnTo>
                <a:lnTo>
                  <a:pt x="21600" y="15354"/>
                </a:lnTo>
                <a:lnTo>
                  <a:pt x="16966" y="16698"/>
                </a:lnTo>
                <a:lnTo>
                  <a:pt x="14603" y="14996"/>
                </a:lnTo>
                <a:lnTo>
                  <a:pt x="14607" y="14994"/>
                </a:lnTo>
                <a:lnTo>
                  <a:pt x="1792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idx="4294967295" type="ctrTitle"/>
          </p:nvPr>
        </p:nvSpPr>
        <p:spPr>
          <a:xfrm>
            <a:off x="4003375" y="821350"/>
            <a:ext cx="4961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accent4"/>
                </a:solidFill>
              </a:rPr>
              <a:t>Thank you!</a:t>
            </a:r>
            <a:endParaRPr sz="7600">
              <a:solidFill>
                <a:schemeClr val="accent4"/>
              </a:solidFill>
            </a:endParaRPr>
          </a:p>
        </p:txBody>
      </p:sp>
      <p:sp>
        <p:nvSpPr>
          <p:cNvPr id="301" name="Google Shape;301;p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/>
          </a:blip>
          <a:srcRect b="0" l="23447" r="23442" t="0"/>
          <a:stretch/>
        </p:blipFill>
        <p:spPr>
          <a:xfrm>
            <a:off x="0" y="0"/>
            <a:ext cx="4097520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0218" y="21600"/>
                </a:lnTo>
                <a:lnTo>
                  <a:pt x="21600" y="15354"/>
                </a:lnTo>
                <a:lnTo>
                  <a:pt x="16966" y="16698"/>
                </a:lnTo>
                <a:lnTo>
                  <a:pt x="14603" y="14996"/>
                </a:lnTo>
                <a:lnTo>
                  <a:pt x="14607" y="14994"/>
                </a:lnTo>
                <a:lnTo>
                  <a:pt x="1792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idx="4294967295" type="ctrTitle"/>
          </p:nvPr>
        </p:nvSpPr>
        <p:spPr>
          <a:xfrm>
            <a:off x="4334775" y="685975"/>
            <a:ext cx="4961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accent4"/>
                </a:solidFill>
              </a:rPr>
              <a:t>Myanmar</a:t>
            </a:r>
            <a:endParaRPr sz="7600">
              <a:solidFill>
                <a:schemeClr val="accent4"/>
              </a:solidFill>
            </a:endParaRPr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 b="0" l="23656" r="23656" t="0"/>
          <a:stretch/>
        </p:blipFill>
        <p:spPr>
          <a:xfrm>
            <a:off x="0" y="0"/>
            <a:ext cx="4097520" cy="51435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0" y="21600"/>
                </a:lnTo>
                <a:lnTo>
                  <a:pt x="20218" y="21600"/>
                </a:lnTo>
                <a:lnTo>
                  <a:pt x="21600" y="15354"/>
                </a:lnTo>
                <a:lnTo>
                  <a:pt x="16966" y="16698"/>
                </a:lnTo>
                <a:lnTo>
                  <a:pt x="14603" y="14996"/>
                </a:lnTo>
                <a:lnTo>
                  <a:pt x="14607" y="14994"/>
                </a:lnTo>
                <a:lnTo>
                  <a:pt x="17925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idx="4294967295" type="body"/>
          </p:nvPr>
        </p:nvSpPr>
        <p:spPr>
          <a:xfrm>
            <a:off x="5160050" y="1936800"/>
            <a:ext cx="3244200" cy="32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From the Southeast Asia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</a:t>
            </a:r>
            <a:r>
              <a:rPr lang="en"/>
              <a:t>iverse country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Common destination for Buddhists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626700" y="836000"/>
            <a:ext cx="6529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Featuring…</a:t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626600" y="1430150"/>
            <a:ext cx="2034000" cy="32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Yangon</a:t>
            </a:r>
            <a:endParaRPr b="1">
              <a:latin typeface="Kulim Park"/>
              <a:ea typeface="Kulim Park"/>
              <a:cs typeface="Kulim Park"/>
              <a:sym typeface="Kulim Park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Largest city in Myanmar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Famous for its colonial architecture</a:t>
            </a:r>
            <a:endParaRPr/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813" y="432575"/>
            <a:ext cx="3214988" cy="21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950" y="2913875"/>
            <a:ext cx="3214976" cy="180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626700" y="836000"/>
            <a:ext cx="6529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Featuring…</a:t>
            </a:r>
            <a:endParaRPr/>
          </a:p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664424" y="1430150"/>
            <a:ext cx="2034000" cy="32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Mandalay</a:t>
            </a:r>
            <a:endParaRPr b="1">
              <a:latin typeface="Kulim Park"/>
              <a:ea typeface="Kulim Park"/>
              <a:cs typeface="Kulim Park"/>
              <a:sym typeface="Kulim Park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Best known for its Buddhist temples</a:t>
            </a:r>
            <a:endParaRPr/>
          </a:p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575" y="151125"/>
            <a:ext cx="3437901" cy="2293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9247" l="0" r="0" t="0"/>
          <a:stretch/>
        </p:blipFill>
        <p:spPr>
          <a:xfrm>
            <a:off x="3832438" y="2672900"/>
            <a:ext cx="3437902" cy="226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626700" y="836000"/>
            <a:ext cx="65292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Featuring…</a:t>
            </a:r>
            <a:endParaRPr/>
          </a:p>
        </p:txBody>
      </p:sp>
      <p:sp>
        <p:nvSpPr>
          <p:cNvPr id="145" name="Google Shape;145;p19"/>
          <p:cNvSpPr txBox="1"/>
          <p:nvPr>
            <p:ph idx="3" type="body"/>
          </p:nvPr>
        </p:nvSpPr>
        <p:spPr>
          <a:xfrm>
            <a:off x="626048" y="1430150"/>
            <a:ext cx="2034000" cy="32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ulim Park"/>
                <a:ea typeface="Kulim Park"/>
                <a:cs typeface="Kulim Park"/>
                <a:sym typeface="Kulim Park"/>
              </a:rPr>
              <a:t>Naypyitaw</a:t>
            </a:r>
            <a:endParaRPr b="1">
              <a:latin typeface="Kulim Park"/>
              <a:ea typeface="Kulim Park"/>
              <a:cs typeface="Kulim Park"/>
              <a:sym typeface="Kulim Park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Modern capital of Myanmar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Seat of government headquarters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175" y="474200"/>
            <a:ext cx="3273375" cy="1735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935" y="2564150"/>
            <a:ext cx="3273361" cy="21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4896075" y="301075"/>
            <a:ext cx="3999000" cy="444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Supermarkets provide almost all the goods of daily and regular needs to the consumers under one roof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Let’s take a look what we can learn from this on how other supermarkets / industries can also thrive today.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Collaboration Process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Looking for common interests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Getting an overview of the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Creating questions and creating </a:t>
            </a:r>
            <a:r>
              <a:rPr lang="en"/>
              <a:t>hypotheses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Finding and visualizing the answers to our questions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26242" r="26242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626700" y="836000"/>
            <a:ext cx="5276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626700" y="1430148"/>
            <a:ext cx="52761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Supermarket Sales Dataset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Source: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https://www.kaggle.com/datasets/aungpyaeap/supermarket-sales</a:t>
            </a:r>
            <a:endParaRPr sz="20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This </a:t>
            </a:r>
            <a:r>
              <a:rPr lang="en"/>
              <a:t>contains 1000 records of sales data for three months across three branches of supermarkets in Myanmar.</a:t>
            </a:r>
            <a:endParaRPr/>
          </a:p>
        </p:txBody>
      </p:sp>
      <p:sp>
        <p:nvSpPr>
          <p:cNvPr id="169" name="Google Shape;169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 b="0" l="26275" r="26270" t="0"/>
          <a:stretch/>
        </p:blipFill>
        <p:spPr>
          <a:xfrm>
            <a:off x="6703191" y="1"/>
            <a:ext cx="2440800" cy="5143500"/>
          </a:xfrm>
          <a:custGeom>
            <a:rect b="b" l="l" r="r" t="t"/>
            <a:pathLst>
              <a:path extrusionOk="0" h="21600" w="21600">
                <a:moveTo>
                  <a:pt x="6491" y="0"/>
                </a:moveTo>
                <a:lnTo>
                  <a:pt x="0" y="17444"/>
                </a:lnTo>
                <a:lnTo>
                  <a:pt x="4757" y="16540"/>
                </a:lnTo>
                <a:lnTo>
                  <a:pt x="7312" y="17634"/>
                </a:lnTo>
                <a:lnTo>
                  <a:pt x="5732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6491" y="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egory template">
  <a:themeElements>
    <a:clrScheme name="Custom 347">
      <a:dk1>
        <a:srgbClr val="122431"/>
      </a:dk1>
      <a:lt1>
        <a:srgbClr val="FFFFFF"/>
      </a:lt1>
      <a:dk2>
        <a:srgbClr val="84898D"/>
      </a:dk2>
      <a:lt2>
        <a:srgbClr val="ECEFF3"/>
      </a:lt2>
      <a:accent1>
        <a:srgbClr val="FEC200"/>
      </a:accent1>
      <a:accent2>
        <a:srgbClr val="A2EAE9"/>
      </a:accent2>
      <a:accent3>
        <a:srgbClr val="0B6AB1"/>
      </a:accent3>
      <a:accent4>
        <a:srgbClr val="FF981F"/>
      </a:accent4>
      <a:accent5>
        <a:srgbClr val="FFE03F"/>
      </a:accent5>
      <a:accent6>
        <a:srgbClr val="023E69"/>
      </a:accent6>
      <a:hlink>
        <a:srgbClr val="0B6AB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